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357" r:id="rId2"/>
    <p:sldId id="358" r:id="rId3"/>
    <p:sldId id="345" r:id="rId4"/>
    <p:sldId id="343" r:id="rId5"/>
    <p:sldId id="344" r:id="rId6"/>
    <p:sldId id="313" r:id="rId7"/>
    <p:sldId id="293" r:id="rId8"/>
    <p:sldId id="257" r:id="rId9"/>
    <p:sldId id="258" r:id="rId10"/>
    <p:sldId id="259" r:id="rId11"/>
    <p:sldId id="359" r:id="rId12"/>
    <p:sldId id="260" r:id="rId13"/>
    <p:sldId id="261" r:id="rId14"/>
    <p:sldId id="263" r:id="rId15"/>
    <p:sldId id="341" r:id="rId16"/>
    <p:sldId id="336" r:id="rId17"/>
    <p:sldId id="332" r:id="rId18"/>
    <p:sldId id="355" r:id="rId19"/>
    <p:sldId id="356" r:id="rId20"/>
    <p:sldId id="311" r:id="rId21"/>
    <p:sldId id="326" r:id="rId22"/>
    <p:sldId id="340" r:id="rId23"/>
    <p:sldId id="325" r:id="rId24"/>
    <p:sldId id="360"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 id="361" r:id="rId61"/>
    <p:sldId id="362" r:id="rId6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1" autoAdjust="0"/>
    <p:restoredTop sz="81167" autoAdjust="0"/>
  </p:normalViewPr>
  <p:slideViewPr>
    <p:cSldViewPr>
      <p:cViewPr>
        <p:scale>
          <a:sx n="80" d="100"/>
          <a:sy n="80" d="100"/>
        </p:scale>
        <p:origin x="-576"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package" Target="../embeddings/Microsoft_Excel_Worksheet1.xlsx"/></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8.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join.eaa.org/" TargetMode="Externa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312" y="1158875"/>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smtClean="0">
                <a:hlinkClick r:id="rId3"/>
              </a:rPr>
              <a:t>https://www.posthope.org/team-todd</a:t>
            </a:r>
            <a:endParaRPr lang="en-US" dirty="0"/>
          </a:p>
        </p:txBody>
      </p:sp>
      <p:sp>
        <p:nvSpPr>
          <p:cNvPr id="2" name="TextBox 1"/>
          <p:cNvSpPr txBox="1"/>
          <p:nvPr/>
        </p:nvSpPr>
        <p:spPr>
          <a:xfrm>
            <a:off x="1306512" y="415119"/>
            <a:ext cx="8162043" cy="461665"/>
          </a:xfrm>
          <a:prstGeom prst="rect">
            <a:avLst/>
          </a:prstGeom>
          <a:noFill/>
        </p:spPr>
        <p:txBody>
          <a:bodyPr wrap="none" rtlCol="0">
            <a:spAutoFit/>
          </a:bodyPr>
          <a:lstStyle/>
          <a:p>
            <a:r>
              <a:rPr lang="en-US" sz="2400" dirty="0"/>
              <a:t>How I Taught My Bike to Fly: Brain Injury Therapy with a Joystick</a:t>
            </a:r>
          </a:p>
        </p:txBody>
      </p:sp>
    </p:spTree>
    <p:extLst>
      <p:ext uri="{BB962C8B-B14F-4D97-AF65-F5344CB8AC3E}">
        <p14:creationId xmlns:p14="http://schemas.microsoft.com/office/powerpoint/2010/main" val="348474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a:t>
            </a:r>
            <a:r>
              <a:rPr lang="en-US" sz="1800" b="0" i="0" u="none" strike="noStrike" kern="1200" cap="none" dirty="0" smtClean="0">
                <a:ln>
                  <a:noFill/>
                </a:ln>
                <a:latin typeface="Liberation Sans" pitchFamily="18"/>
                <a:ea typeface="Noto Sans CJK SC" pitchFamily="2"/>
                <a:cs typeface="Lohit Devanagari" pitchFamily="2"/>
              </a:rPr>
              <a:t>could </a:t>
            </a:r>
            <a:r>
              <a:rPr lang="en-US" sz="1800" b="0" i="0" u="none" strike="noStrike" kern="1200" cap="none" dirty="0">
                <a:ln>
                  <a:noFill/>
                </a:ln>
                <a:latin typeface="Liberation Sans" pitchFamily="18"/>
                <a:ea typeface="Noto Sans CJK SC" pitchFamily="2"/>
                <a:cs typeface="Lohit Devanagari" pitchFamily="2"/>
              </a:rPr>
              <a:t>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smtClean="0">
                <a:solidFill>
                  <a:schemeClr val="accent6">
                    <a:lumMod val="75000"/>
                  </a:schemeClr>
                </a:solidFill>
              </a:rPr>
              <a:t>Speed Sensor Close-up</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smtClean="0">
                <a:solidFill>
                  <a:schemeClr val="accent6">
                    <a:lumMod val="75000"/>
                  </a:schemeClr>
                </a:solidFill>
              </a:rPr>
              <a:t>What is an Arduino?</a:t>
            </a:r>
          </a:p>
        </p:txBody>
      </p:sp>
    </p:spTree>
    <p:extLst>
      <p:ext uri="{BB962C8B-B14F-4D97-AF65-F5344CB8AC3E}">
        <p14:creationId xmlns:p14="http://schemas.microsoft.com/office/powerpoint/2010/main" val="724980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smtClean="0"/>
              <a:t>Last Event Time</a:t>
            </a:r>
            <a:endParaRPr lang="en-US" dirty="0"/>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smtClean="0"/>
              <a:t>Reverse IBM form</a:t>
            </a:r>
            <a:endParaRPr lang="en-US" dirty="0"/>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smtClean="0">
                <a:solidFill>
                  <a:schemeClr val="accent6">
                    <a:lumMod val="75000"/>
                  </a:schemeClr>
                </a:solidFill>
              </a:rPr>
              <a:t>Math Used by Arduino Leonardo</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smtClean="0">
                <a:ln>
                  <a:noFill/>
                </a:ln>
                <a:latin typeface="Liberation Sans" pitchFamily="18"/>
                <a:ea typeface="Noto Sans CJK SC" pitchFamily="2"/>
                <a:cs typeface="Lohit Devanagari" pitchFamily="2"/>
              </a:rPr>
              <a:t>Otherwise it will continue to deplete the battery of the speed sensor</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smtClean="0">
                <a:solidFill>
                  <a:schemeClr val="accent6">
                    <a:lumMod val="75000"/>
                  </a:schemeClr>
                </a:solidFill>
              </a:rPr>
              <a:t>Programming Space Full</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smtClean="0"/>
              <a:t>Leonardo</a:t>
            </a:r>
            <a:endParaRPr lang="en-US" dirty="0"/>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smtClean="0"/>
              <a:t>Uno </a:t>
            </a:r>
            <a:r>
              <a:rPr lang="en-US" dirty="0" err="1" smtClean="0"/>
              <a:t>Wifi</a:t>
            </a:r>
            <a:r>
              <a:rPr lang="en-US" dirty="0" smtClean="0"/>
              <a:t> Rev2</a:t>
            </a:r>
            <a:endParaRPr lang="en-US" dirty="0"/>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smtClean="0">
                <a:solidFill>
                  <a:schemeClr val="accent6">
                    <a:lumMod val="75000"/>
                  </a:schemeClr>
                </a:solidFill>
              </a:rPr>
              <a:t>Arduino In Use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smtClean="0">
                <a:solidFill>
                  <a:schemeClr val="accent6">
                    <a:lumMod val="75000"/>
                  </a:schemeClr>
                </a:solidFill>
              </a:rPr>
              <a:t>Aircraft Control Surfaces</a:t>
            </a:r>
            <a:endParaRPr lang="en-US" sz="2400" dirty="0">
              <a:solidFill>
                <a:schemeClr val="accent6">
                  <a:lumMod val="75000"/>
                </a:schemeClr>
              </a:solidFill>
            </a:endParaRPr>
          </a:p>
        </p:txBody>
      </p:sp>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smtClean="0"/>
              <a:t>Constants</a:t>
            </a:r>
          </a:p>
          <a:p>
            <a:pPr lvl="1"/>
            <a:r>
              <a:rPr lang="en-US" dirty="0" err="1"/>
              <a:t>SpeedGradient</a:t>
            </a:r>
            <a:r>
              <a:rPr lang="en-US" dirty="0"/>
              <a:t>, </a:t>
            </a:r>
            <a:r>
              <a:rPr lang="en-US" dirty="0" err="1"/>
              <a:t>SpeedDelta</a:t>
            </a:r>
            <a:r>
              <a:rPr lang="en-US" dirty="0"/>
              <a:t>, </a:t>
            </a:r>
            <a:r>
              <a:rPr lang="en-US" dirty="0" err="1" smtClean="0"/>
              <a:t>MaxSpreed</a:t>
            </a:r>
            <a:endParaRPr lang="en-US" dirty="0" smtClean="0"/>
          </a:p>
          <a:p>
            <a:pPr lvl="1"/>
            <a:r>
              <a:rPr lang="en-US" dirty="0"/>
              <a:t>Using </a:t>
            </a:r>
            <a:r>
              <a:rPr lang="en-US" dirty="0" smtClean="0"/>
              <a:t>spreadsheet to determine </a:t>
            </a:r>
            <a:r>
              <a:rPr lang="en-US" dirty="0" err="1" smtClean="0"/>
              <a:t>speedGradient</a:t>
            </a:r>
            <a:r>
              <a:rPr lang="en-US" dirty="0" smtClean="0"/>
              <a:t>, </a:t>
            </a:r>
            <a:r>
              <a:rPr lang="en-US" dirty="0" err="1" smtClean="0"/>
              <a:t>speedDelta</a:t>
            </a:r>
            <a:r>
              <a:rPr lang="en-US" dirty="0" smtClean="0"/>
              <a:t>, </a:t>
            </a:r>
            <a:r>
              <a:rPr lang="en-US" dirty="0" err="1" smtClean="0"/>
              <a:t>maxSpeed</a:t>
            </a:r>
            <a:endParaRPr lang="en-US" dirty="0"/>
          </a:p>
          <a:p>
            <a:pPr lvl="1"/>
            <a:endParaRPr lang="en-US" dirty="0" smtClean="0"/>
          </a:p>
          <a:p>
            <a:pPr lvl="1"/>
            <a:endParaRPr lang="en-US" dirty="0"/>
          </a:p>
          <a:p>
            <a:pPr lvl="1"/>
            <a:endParaRPr lang="en-US" dirty="0" smtClean="0"/>
          </a:p>
          <a:p>
            <a:pPr lvl="1"/>
            <a:endParaRPr lang="en-US" dirty="0" smtClean="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smtClean="0">
                <a:solidFill>
                  <a:schemeClr val="accent6">
                    <a:lumMod val="75000"/>
                  </a:schemeClr>
                </a:solidFill>
              </a:rPr>
              <a:t>Todd’s </a:t>
            </a:r>
            <a:r>
              <a:rPr lang="en-US" sz="2400" dirty="0">
                <a:solidFill>
                  <a:schemeClr val="accent6">
                    <a:lumMod val="75000"/>
                  </a:schemeClr>
                </a:solidFill>
              </a:rPr>
              <a:t>E</a:t>
            </a:r>
            <a:r>
              <a:rPr lang="en-US" sz="2400" dirty="0" smtClean="0">
                <a:solidFill>
                  <a:schemeClr val="accent6">
                    <a:lumMod val="75000"/>
                  </a:schemeClr>
                </a:solidFill>
              </a:rPr>
              <a:t>mail Address</a:t>
            </a:r>
            <a:endParaRPr lang="en-US" sz="2400" dirty="0">
              <a:solidFill>
                <a:schemeClr val="accent6">
                  <a:lumMod val="75000"/>
                </a:schemeClr>
              </a:solidFill>
            </a:endParaRPr>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smtClean="0"/>
              <a:t>You pick this constant…help on this follows on the next slide</a:t>
            </a:r>
            <a:endParaRPr lang="en-US" dirty="0"/>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smtClean="0"/>
              <a:t>This is the highest resolution possible</a:t>
            </a:r>
            <a:endParaRPr lang="en-US" dirty="0"/>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smtClean="0">
                <a:solidFill>
                  <a:schemeClr val="accent6">
                    <a:lumMod val="75000"/>
                  </a:schemeClr>
                </a:solidFill>
              </a:rPr>
              <a:t>Constants</a:t>
            </a:r>
            <a:endParaRPr lang="en-US" sz="2400" dirty="0">
              <a:solidFill>
                <a:schemeClr val="accent6">
                  <a:lumMod val="75000"/>
                </a:schemeClr>
              </a:solidFill>
            </a:endParaRPr>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07714423"/>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9260"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smtClean="0">
                <a:solidFill>
                  <a:schemeClr val="accent6">
                    <a:lumMod val="75000"/>
                  </a:schemeClr>
                </a:solidFill>
              </a:rPr>
              <a:t>SpeedGradient</a:t>
            </a:r>
            <a:r>
              <a:rPr lang="en-US" sz="2400" dirty="0" smtClean="0">
                <a:solidFill>
                  <a:schemeClr val="accent6">
                    <a:lumMod val="75000"/>
                  </a:schemeClr>
                </a:solidFill>
              </a:rPr>
              <a:t>, </a:t>
            </a:r>
            <a:r>
              <a:rPr lang="en-US" sz="2400" dirty="0" err="1" smtClean="0">
                <a:solidFill>
                  <a:schemeClr val="accent6">
                    <a:lumMod val="75000"/>
                  </a:schemeClr>
                </a:solidFill>
              </a:rPr>
              <a:t>SpeedDelta</a:t>
            </a:r>
            <a:r>
              <a:rPr lang="en-US" sz="2400" dirty="0" smtClean="0">
                <a:solidFill>
                  <a:schemeClr val="accent6">
                    <a:lumMod val="75000"/>
                  </a:schemeClr>
                </a:solidFill>
              </a:rPr>
              <a:t>, </a:t>
            </a:r>
            <a:r>
              <a:rPr lang="en-US" sz="2400" dirty="0" err="1" smtClean="0">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smtClean="0">
                <a:solidFill>
                  <a:schemeClr val="accent6">
                    <a:lumMod val="75000"/>
                  </a:schemeClr>
                </a:solidFill>
              </a:rPr>
              <a:t>Using spreadsheet</a:t>
            </a:r>
            <a:endParaRPr lang="en-US" sz="2400" dirty="0">
              <a:solidFill>
                <a:schemeClr val="accent6">
                  <a:lumMod val="75000"/>
                </a:schemeClr>
              </a:solidFill>
            </a:endParaRP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smtClean="0"/>
              <a:t>Copy existing sheet into a new sheet</a:t>
            </a:r>
          </a:p>
          <a:p>
            <a:r>
              <a:rPr lang="en-US" dirty="0" smtClean="0"/>
              <a:t>Delete existing serial output</a:t>
            </a:r>
          </a:p>
          <a:p>
            <a:r>
              <a:rPr lang="en-US" dirty="0" smtClean="0"/>
              <a:t>Paste the serial output of your ride into the sheet!</a:t>
            </a:r>
          </a:p>
          <a:p>
            <a:r>
              <a:rPr lang="en-US" dirty="0" smtClean="0"/>
              <a:t>The blue dots are your actual ride</a:t>
            </a:r>
          </a:p>
          <a:p>
            <a:r>
              <a:rPr lang="en-US" dirty="0" smtClean="0"/>
              <a:t>Adjust the parameter in cell L15 until the green dots match the blue dots</a:t>
            </a:r>
          </a:p>
          <a:p>
            <a:r>
              <a:rPr lang="en-US" dirty="0" smtClean="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2662093"/>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3533" y="4927311"/>
            <a:ext cx="1100301" cy="369332"/>
          </a:xfrm>
          <a:prstGeom prst="rect">
            <a:avLst/>
          </a:prstGeom>
          <a:noFill/>
        </p:spPr>
        <p:txBody>
          <a:bodyPr wrap="none" rtlCol="0">
            <a:spAutoFit/>
          </a:bodyPr>
          <a:lstStyle/>
          <a:p>
            <a:r>
              <a:rPr lang="en-US" dirty="0" smtClean="0"/>
              <a:t>Trek 1220</a:t>
            </a:r>
            <a:endParaRPr lang="en-US" dirty="0"/>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2662093"/>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4712" y="4895045"/>
            <a:ext cx="1948226" cy="369332"/>
          </a:xfrm>
          <a:prstGeom prst="rect">
            <a:avLst/>
          </a:prstGeom>
          <a:noFill/>
        </p:spPr>
        <p:txBody>
          <a:bodyPr wrap="none" rtlCol="0">
            <a:spAutoFit/>
          </a:bodyPr>
          <a:lstStyle/>
          <a:p>
            <a:r>
              <a:rPr lang="en-US" dirty="0" smtClean="0"/>
              <a:t>$20 Bike in College</a:t>
            </a:r>
            <a:endParaRPr lang="en-US" dirty="0"/>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66434" y="1311944"/>
            <a:ext cx="1659878" cy="369332"/>
          </a:xfrm>
          <a:prstGeom prst="rect">
            <a:avLst/>
          </a:prstGeom>
          <a:noFill/>
        </p:spPr>
        <p:txBody>
          <a:bodyPr wrap="none" rtlCol="0">
            <a:spAutoFit/>
          </a:bodyPr>
          <a:lstStyle/>
          <a:p>
            <a:r>
              <a:rPr lang="en-US" dirty="0" smtClean="0"/>
              <a:t>Rock Creek Trail</a:t>
            </a:r>
            <a:endParaRPr lang="en-US" dirty="0"/>
          </a:p>
        </p:txBody>
      </p:sp>
      <p:sp>
        <p:nvSpPr>
          <p:cNvPr id="8" name="TextBox 7"/>
          <p:cNvSpPr txBox="1"/>
          <p:nvPr/>
        </p:nvSpPr>
        <p:spPr>
          <a:xfrm>
            <a:off x="239712" y="147926"/>
            <a:ext cx="1217769" cy="461665"/>
          </a:xfrm>
          <a:prstGeom prst="rect">
            <a:avLst/>
          </a:prstGeom>
          <a:noFill/>
        </p:spPr>
        <p:txBody>
          <a:bodyPr wrap="none" rtlCol="0">
            <a:spAutoFit/>
          </a:bodyPr>
          <a:lstStyle/>
          <a:p>
            <a:r>
              <a:rPr lang="en-US" sz="2400" dirty="0" smtClean="0">
                <a:solidFill>
                  <a:schemeClr val="accent6">
                    <a:lumMod val="75000"/>
                  </a:schemeClr>
                </a:solidFill>
              </a:rPr>
              <a:t>Prelude </a:t>
            </a:r>
            <a:endParaRPr lang="en-US" sz="2400" dirty="0">
              <a:solidFill>
                <a:schemeClr val="accent6">
                  <a:lumMod val="75000"/>
                </a:schemeClr>
              </a:solidFill>
            </a:endParaRPr>
          </a:p>
        </p:txBody>
      </p:sp>
    </p:spTree>
    <p:extLst>
      <p:ext uri="{BB962C8B-B14F-4D97-AF65-F5344CB8AC3E}">
        <p14:creationId xmlns:p14="http://schemas.microsoft.com/office/powerpoint/2010/main" val="326990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p>
          <a:p>
            <a:endParaRPr lang="en-US" dirty="0"/>
          </a:p>
          <a:p>
            <a:r>
              <a:rPr lang="en-US" sz="4800" dirty="0" smtClean="0"/>
              <a:t>Questions?</a:t>
            </a:r>
            <a:endParaRPr lang="en-US" sz="4800" dirty="0"/>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smtClean="0">
                <a:solidFill>
                  <a:schemeClr val="accent6">
                    <a:lumMod val="75000"/>
                  </a:schemeClr>
                </a:solidFill>
              </a:rPr>
              <a:t>Questions</a:t>
            </a:r>
            <a:endParaRPr lang="en-US" sz="2400" dirty="0">
              <a:solidFill>
                <a:schemeClr val="accent6">
                  <a:lumMod val="75000"/>
                </a:schemeClr>
              </a:solidFill>
            </a:endParaRPr>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smtClean="0"/>
              <a:t>Questions? </a:t>
            </a:r>
          </a:p>
          <a:p>
            <a:r>
              <a:rPr lang="en-US" dirty="0" smtClean="0"/>
              <a:t>And/or</a:t>
            </a:r>
          </a:p>
          <a:p>
            <a:r>
              <a:rPr lang="en-US" dirty="0" smtClean="0"/>
              <a:t>Watch Todd fly virtually from KGAI to KBWI [About 16 minutes]</a:t>
            </a:r>
            <a:endParaRPr lang="en-US" dirty="0"/>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a:t>
            </a:r>
            <a:r>
              <a:rPr lang="en-US" dirty="0" smtClean="0">
                <a:solidFill>
                  <a:schemeClr val="accent6">
                    <a:lumMod val="75000"/>
                  </a:schemeClr>
                </a:solidFill>
                <a:hlinkClick r:id="rId3" action="ppaction://hlinksldjump"/>
              </a:rPr>
              <a:t>Presenting</a:t>
            </a:r>
            <a:endParaRPr lang="en-US" dirty="0" smtClean="0">
              <a:solidFill>
                <a:schemeClr val="accent6">
                  <a:lumMod val="75000"/>
                </a:schemeClr>
              </a:solidFill>
            </a:endParaRPr>
          </a:p>
          <a:p>
            <a:r>
              <a:rPr lang="en-US" dirty="0" smtClean="0">
                <a:solidFill>
                  <a:schemeClr val="accent6">
                    <a:lumMod val="75000"/>
                  </a:schemeClr>
                </a:solidFill>
                <a:hlinkClick r:id="rId4" action="ppaction://hlinksldjump"/>
              </a:rPr>
              <a:t>Presentation Background</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Presentation Publicly </a:t>
            </a:r>
            <a:r>
              <a:rPr lang="en-US" dirty="0" smtClean="0">
                <a:solidFill>
                  <a:schemeClr val="accent6">
                    <a:lumMod val="75000"/>
                  </a:schemeClr>
                </a:solidFill>
                <a:hlinkClick r:id="rId5" action="ppaction://hlinksldjump"/>
              </a:rPr>
              <a:t>Available</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How Todd Got Involved in </a:t>
            </a:r>
            <a:r>
              <a:rPr lang="en-US" dirty="0" smtClean="0">
                <a:solidFill>
                  <a:schemeClr val="accent6">
                    <a:lumMod val="75000"/>
                  </a:schemeClr>
                </a:solidFill>
                <a:hlinkClick r:id="rId5" action="ppaction://hlinksldjump"/>
              </a:rPr>
              <a:t>Aviation</a:t>
            </a:r>
            <a:endParaRPr lang="en-US" dirty="0" smtClean="0">
              <a:solidFill>
                <a:schemeClr val="accent6">
                  <a:lumMod val="75000"/>
                </a:schemeClr>
              </a:solidFill>
            </a:endParaRPr>
          </a:p>
          <a:p>
            <a:r>
              <a:rPr lang="en-US" dirty="0">
                <a:solidFill>
                  <a:schemeClr val="accent6">
                    <a:lumMod val="75000"/>
                  </a:schemeClr>
                </a:solidFill>
                <a:hlinkClick r:id="rId6" action="ppaction://hlinksldjump"/>
              </a:rPr>
              <a:t>More of Todd’s Aviation </a:t>
            </a:r>
            <a:r>
              <a:rPr lang="en-US" dirty="0" smtClean="0">
                <a:solidFill>
                  <a:schemeClr val="accent6">
                    <a:lumMod val="75000"/>
                  </a:schemeClr>
                </a:solidFill>
                <a:hlinkClick r:id="rId6" action="ppaction://hlinksldjump"/>
              </a:rPr>
              <a:t>Background</a:t>
            </a:r>
            <a:endParaRPr lang="en-US" dirty="0" smtClean="0">
              <a:solidFill>
                <a:schemeClr val="accent6">
                  <a:lumMod val="75000"/>
                </a:schemeClr>
              </a:solidFill>
            </a:endParaRPr>
          </a:p>
          <a:p>
            <a:r>
              <a:rPr lang="en-US" dirty="0" err="1" smtClean="0">
                <a:solidFill>
                  <a:schemeClr val="accent6">
                    <a:lumMod val="75000"/>
                  </a:schemeClr>
                </a:solidFill>
                <a:hlinkClick r:id="rId7" action="ppaction://hlinksldjump"/>
              </a:rPr>
              <a:t>FlightGear</a:t>
            </a:r>
            <a:endParaRPr lang="en-US" dirty="0" smtClean="0">
              <a:solidFill>
                <a:schemeClr val="accent6">
                  <a:lumMod val="75000"/>
                </a:schemeClr>
              </a:solidFill>
            </a:endParaRPr>
          </a:p>
          <a:p>
            <a:r>
              <a:rPr lang="en-US" dirty="0">
                <a:solidFill>
                  <a:schemeClr val="accent6">
                    <a:lumMod val="75000"/>
                  </a:schemeClr>
                </a:solidFill>
                <a:hlinkClick r:id="rId8" action="ppaction://hlinksldjump"/>
              </a:rPr>
              <a:t>Throttle </a:t>
            </a:r>
            <a:r>
              <a:rPr lang="en-US" dirty="0" smtClean="0">
                <a:solidFill>
                  <a:schemeClr val="accent6">
                    <a:lumMod val="75000"/>
                  </a:schemeClr>
                </a:solidFill>
                <a:hlinkClick r:id="rId8" action="ppaction://hlinksldjump"/>
              </a:rPr>
              <a:t>Axis</a:t>
            </a:r>
            <a:endParaRPr lang="en-US" dirty="0" smtClean="0">
              <a:solidFill>
                <a:schemeClr val="accent6">
                  <a:lumMod val="75000"/>
                </a:schemeClr>
              </a:solidFill>
            </a:endParaRPr>
          </a:p>
          <a:p>
            <a:r>
              <a:rPr lang="en-US" dirty="0">
                <a:solidFill>
                  <a:schemeClr val="accent6">
                    <a:lumMod val="75000"/>
                  </a:schemeClr>
                </a:solidFill>
                <a:hlinkClick r:id="rId9" action="ppaction://hlinksldjump"/>
              </a:rPr>
              <a:t>Todd’s Bike on a </a:t>
            </a:r>
            <a:r>
              <a:rPr lang="en-US" dirty="0" smtClean="0">
                <a:solidFill>
                  <a:schemeClr val="accent6">
                    <a:lumMod val="75000"/>
                  </a:schemeClr>
                </a:solidFill>
                <a:hlinkClick r:id="rId9" action="ppaction://hlinksldjump"/>
              </a:rPr>
              <a:t>Trainer</a:t>
            </a:r>
            <a:endParaRPr lang="en-US" dirty="0" smtClean="0">
              <a:solidFill>
                <a:schemeClr val="accent6">
                  <a:lumMod val="75000"/>
                </a:schemeClr>
              </a:solidFill>
            </a:endParaRPr>
          </a:p>
          <a:p>
            <a:r>
              <a:rPr lang="en-US" dirty="0">
                <a:solidFill>
                  <a:schemeClr val="accent6">
                    <a:lumMod val="75000"/>
                  </a:schemeClr>
                </a:solidFill>
                <a:hlinkClick r:id="rId10"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1"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2"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3"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3"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4" action="ppaction://hlinksldjump"/>
              </a:rPr>
              <a:t>Aircraft Control </a:t>
            </a:r>
            <a:r>
              <a:rPr lang="en-US" dirty="0" smtClean="0">
                <a:solidFill>
                  <a:schemeClr val="accent6">
                    <a:lumMod val="75000"/>
                  </a:schemeClr>
                </a:solidFill>
                <a:hlinkClick r:id="rId14" action="ppaction://hlinksldjump"/>
              </a:rPr>
              <a:t>Surfaces</a:t>
            </a:r>
            <a:endParaRPr lang="en-US" dirty="0" smtClean="0">
              <a:solidFill>
                <a:schemeClr val="accent6">
                  <a:lumMod val="75000"/>
                </a:schemeClr>
              </a:solidFill>
            </a:endParaRPr>
          </a:p>
          <a:p>
            <a:r>
              <a:rPr lang="en-US" dirty="0">
                <a:solidFill>
                  <a:schemeClr val="accent6">
                    <a:lumMod val="75000"/>
                  </a:schemeClr>
                </a:solidFill>
                <a:hlinkClick r:id="rId15" action="ppaction://hlinksldjump"/>
              </a:rPr>
              <a:t>Todd’s Email </a:t>
            </a:r>
            <a:r>
              <a:rPr lang="en-US" dirty="0" smtClean="0">
                <a:solidFill>
                  <a:schemeClr val="accent6">
                    <a:lumMod val="75000"/>
                  </a:schemeClr>
                </a:solidFill>
                <a:hlinkClick r:id="rId15" action="ppaction://hlinksldjump"/>
              </a:rPr>
              <a:t>Address</a:t>
            </a:r>
            <a:endParaRPr lang="en-US" dirty="0" smtClean="0">
              <a:solidFill>
                <a:schemeClr val="accent6">
                  <a:lumMod val="75000"/>
                </a:schemeClr>
              </a:solidFill>
            </a:endParaRPr>
          </a:p>
          <a:p>
            <a:r>
              <a:rPr lang="en-US" dirty="0" smtClean="0">
                <a:solidFill>
                  <a:schemeClr val="accent6">
                    <a:lumMod val="75000"/>
                  </a:schemeClr>
                </a:solidFill>
                <a:hlinkClick r:id="rId16" action="ppaction://hlinksldjump"/>
              </a:rPr>
              <a:t>Constants</a:t>
            </a:r>
            <a:endParaRPr lang="en-US" dirty="0" smtClean="0">
              <a:solidFill>
                <a:schemeClr val="accent6">
                  <a:lumMod val="75000"/>
                </a:schemeClr>
              </a:solidFill>
            </a:endParaRPr>
          </a:p>
          <a:p>
            <a:r>
              <a:rPr lang="en-US" dirty="0" err="1">
                <a:solidFill>
                  <a:schemeClr val="accent6">
                    <a:lumMod val="75000"/>
                  </a:schemeClr>
                </a:solidFill>
                <a:hlinkClick r:id="rId17" action="ppaction://hlinksldjump"/>
              </a:rPr>
              <a:t>SpeedGradient</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SpeedDelta</a:t>
            </a:r>
            <a:r>
              <a:rPr lang="en-US" dirty="0">
                <a:solidFill>
                  <a:schemeClr val="accent6">
                    <a:lumMod val="75000"/>
                  </a:schemeClr>
                </a:solidFill>
                <a:hlinkClick r:id="rId17" action="ppaction://hlinksldjump"/>
              </a:rPr>
              <a:t>, </a:t>
            </a:r>
            <a:r>
              <a:rPr lang="en-US" dirty="0" err="1" smtClean="0">
                <a:solidFill>
                  <a:schemeClr val="accent6">
                    <a:lumMod val="75000"/>
                  </a:schemeClr>
                </a:solidFill>
                <a:hlinkClick r:id="rId17" action="ppaction://hlinksldjump"/>
              </a:rPr>
              <a:t>MaxSpreed</a:t>
            </a:r>
            <a:endParaRPr lang="en-US" dirty="0" smtClean="0">
              <a:solidFill>
                <a:schemeClr val="accent6">
                  <a:lumMod val="75000"/>
                </a:schemeClr>
              </a:solidFill>
            </a:endParaRPr>
          </a:p>
          <a:p>
            <a:r>
              <a:rPr lang="en-US" dirty="0">
                <a:solidFill>
                  <a:schemeClr val="accent6">
                    <a:lumMod val="75000"/>
                  </a:schemeClr>
                </a:solidFill>
                <a:hlinkClick r:id="rId18"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4739759"/>
          </a:xfrm>
          <a:prstGeom prst="rect">
            <a:avLst/>
          </a:prstGeom>
          <a:noFill/>
        </p:spPr>
        <p:txBody>
          <a:bodyPr wrap="none" rtlCol="0">
            <a:spAutoFit/>
          </a:bodyPr>
          <a:lstStyle/>
          <a:p>
            <a:r>
              <a:rPr lang="en-US" sz="3200"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smtClean="0"/>
              <a:t>cd </a:t>
            </a:r>
            <a:r>
              <a:rPr lang="en-US" dirty="0"/>
              <a:t>/d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smtClean="0"/>
          </a:p>
          <a:p>
            <a:pPr lvl="1"/>
            <a:endParaRPr lang="en-US" dirty="0"/>
          </a:p>
          <a:p>
            <a:pPr lvl="1"/>
            <a:r>
              <a:rPr lang="en-US" dirty="0" smtClean="0"/>
              <a:t>Used </a:t>
            </a:r>
            <a:r>
              <a:rPr lang="en-US" dirty="0" err="1" smtClean="0">
                <a:hlinkClick r:id="rId3"/>
              </a:rPr>
              <a:t>CoolTerm</a:t>
            </a:r>
            <a:r>
              <a:rPr lang="en-US" dirty="0" smtClean="0"/>
              <a:t> to display Arduino Leonardo serial output</a:t>
            </a:r>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smtClean="0"/>
              <a:t>Arduino.exe reports serial output of Arduinos</a:t>
            </a:r>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smtClean="0">
                <a:solidFill>
                  <a:schemeClr val="accent6">
                    <a:lumMod val="75000"/>
                  </a:schemeClr>
                </a:solidFill>
              </a:rPr>
              <a:t>Presentation Mechanics</a:t>
            </a:r>
            <a:endParaRPr lang="en-US" sz="2400" dirty="0">
              <a:solidFill>
                <a:schemeClr val="accent6">
                  <a:lumMod val="75000"/>
                </a:schemeClr>
              </a:solidFill>
            </a:endParaRPr>
          </a:p>
        </p:txBody>
      </p:sp>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smtClean="0">
                <a:solidFill>
                  <a:schemeClr val="accent6">
                    <a:lumMod val="75000"/>
                  </a:schemeClr>
                </a:solidFill>
              </a:rPr>
              <a:t>Pre-flight Briefing</a:t>
            </a:r>
            <a:endParaRPr lang="en-US" sz="2400" dirty="0">
              <a:solidFill>
                <a:schemeClr val="accent6">
                  <a:lumMod val="75000"/>
                </a:schemeClr>
              </a:solidFill>
            </a:endParaRP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smtClean="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smtClean="0">
                <a:solidFill>
                  <a:schemeClr val="accent6">
                    <a:lumMod val="75000"/>
                  </a:schemeClr>
                </a:solidFill>
              </a:rPr>
              <a:t>Presentation Publicly </a:t>
            </a:r>
            <a:r>
              <a:rPr lang="en-US" sz="2400" dirty="0">
                <a:solidFill>
                  <a:schemeClr val="accent6">
                    <a:lumMod val="75000"/>
                  </a:schemeClr>
                </a:solidFill>
              </a:rPr>
              <a:t>A</a:t>
            </a:r>
            <a:r>
              <a:rPr lang="en-US" sz="2400" dirty="0" smtClean="0">
                <a:solidFill>
                  <a:schemeClr val="accent6">
                    <a:lumMod val="75000"/>
                  </a:schemeClr>
                </a:solidFill>
              </a:rPr>
              <a:t>vailable</a:t>
            </a:r>
            <a:endParaRPr lang="en-US" sz="2400" dirty="0">
              <a:solidFill>
                <a:schemeClr val="accent6">
                  <a:lumMod val="75000"/>
                </a:schemeClr>
              </a:solidFill>
            </a:endParaRPr>
          </a:p>
        </p:txBody>
      </p:sp>
    </p:spTree>
    <p:extLst>
      <p:ext uri="{BB962C8B-B14F-4D97-AF65-F5344CB8AC3E}">
        <p14:creationId xmlns:p14="http://schemas.microsoft.com/office/powerpoint/2010/main" val="536227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smtClean="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smtClean="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2" action="ppaction://hlinkfile"/>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48014" y="5129831"/>
            <a:ext cx="619080" cy="369332"/>
          </a:xfrm>
          <a:prstGeom prst="rect">
            <a:avLst/>
          </a:prstGeom>
        </p:spPr>
        <p:txBody>
          <a:bodyPr wrap="none">
            <a:spAutoFit/>
          </a:bodyPr>
          <a:lstStyle/>
          <a:p>
            <a:r>
              <a:rPr lang="en-US" dirty="0" smtClean="0">
                <a:solidFill>
                  <a:schemeClr val="accent6">
                    <a:lumMod val="75000"/>
                  </a:schemeClr>
                </a:solidFill>
                <a:hlinkClick r:id="rId6" action="ppaction://hlinksldjump"/>
              </a:rPr>
              <a:t>back</a:t>
            </a:r>
            <a:endParaRPr lang="en-US" dirty="0">
              <a:solidFill>
                <a:schemeClr val="accent6">
                  <a:lumMod val="75000"/>
                </a:schemeClr>
              </a:solidFill>
            </a:endParaRPr>
          </a:p>
        </p:txBody>
      </p:sp>
    </p:spTree>
    <p:extLst>
      <p:ext uri="{BB962C8B-B14F-4D97-AF65-F5344CB8AC3E}">
        <p14:creationId xmlns:p14="http://schemas.microsoft.com/office/powerpoint/2010/main" val="19586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smtClean="0">
                <a:solidFill>
                  <a:schemeClr val="accent6">
                    <a:lumMod val="75000"/>
                  </a:schemeClr>
                </a:solidFill>
              </a:rPr>
              <a:t>Justification Why Todd is Presenting</a:t>
            </a:r>
            <a:endParaRPr lang="en-US" sz="2400" dirty="0">
              <a:solidFill>
                <a:schemeClr val="accent6">
                  <a:lumMod val="75000"/>
                </a:schemeClr>
              </a:solidFill>
            </a:endParaRPr>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83"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smtClean="0">
                <a:solidFill>
                  <a:schemeClr val="accent6">
                    <a:lumMod val="75000"/>
                  </a:schemeClr>
                </a:solidFill>
              </a:rPr>
              <a:t>Presentation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smtClean="0">
                <a:solidFill>
                  <a:schemeClr val="accent6">
                    <a:lumMod val="75000"/>
                  </a:schemeClr>
                </a:solidFill>
              </a:rPr>
              <a:t>How Todd Got Involved in Aviation</a:t>
            </a:r>
            <a:endParaRPr lang="en-US" sz="2400" dirty="0">
              <a:solidFill>
                <a:schemeClr val="accent6">
                  <a:lumMod val="75000"/>
                </a:schemeClr>
              </a:solidFill>
            </a:endParaRPr>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81"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7242"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smtClean="0"/>
              <a:t>Hamm’s suggestions</a:t>
            </a:r>
          </a:p>
          <a:p>
            <a:pPr lvl="1"/>
            <a:r>
              <a:rPr lang="en-US" dirty="0" smtClean="0"/>
              <a:t>Header each slide</a:t>
            </a:r>
          </a:p>
          <a:p>
            <a:pPr lvl="1"/>
            <a:r>
              <a:rPr lang="en-US" dirty="0" smtClean="0"/>
              <a:t>Should </a:t>
            </a:r>
            <a:r>
              <a:rPr lang="en-US" dirty="0" err="1" smtClean="0"/>
              <a:t>url</a:t>
            </a:r>
            <a:r>
              <a:rPr lang="en-US" dirty="0" smtClean="0"/>
              <a:t> of </a:t>
            </a:r>
            <a:r>
              <a:rPr lang="en-US" dirty="0" err="1" smtClean="0"/>
              <a:t>presenation</a:t>
            </a:r>
            <a:r>
              <a:rPr lang="en-US" dirty="0" smtClean="0"/>
              <a:t> go first</a:t>
            </a:r>
          </a:p>
          <a:p>
            <a:pPr lvl="1"/>
            <a:r>
              <a:rPr lang="en-US" dirty="0" smtClean="0"/>
              <a:t>Why did you want to control a simulator with you bike</a:t>
            </a:r>
          </a:p>
          <a:p>
            <a:pPr lvl="1"/>
            <a:r>
              <a:rPr lang="en-US" dirty="0" smtClean="0"/>
              <a:t>Speed sensor picture; bottom bracket picture</a:t>
            </a:r>
          </a:p>
          <a:p>
            <a:pPr lvl="1"/>
            <a:r>
              <a:rPr lang="en-US" dirty="0" smtClean="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smtClean="0">
                <a:solidFill>
                  <a:schemeClr val="accent6">
                    <a:lumMod val="75000"/>
                  </a:schemeClr>
                </a:solidFill>
              </a:rPr>
              <a:t>Rotations Math</a:t>
            </a:r>
            <a:endParaRPr lang="en-US" sz="2400" dirty="0">
              <a:solidFill>
                <a:schemeClr val="accent6">
                  <a:lumMod val="75000"/>
                </a:schemeClr>
              </a:solidFill>
            </a:endParaRPr>
          </a:p>
        </p:txBody>
      </p:sp>
    </p:spTree>
    <p:extLst>
      <p:ext uri="{BB962C8B-B14F-4D97-AF65-F5344CB8AC3E}">
        <p14:creationId xmlns:p14="http://schemas.microsoft.com/office/powerpoint/2010/main" val="48789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smtClean="0">
                <a:solidFill>
                  <a:schemeClr val="accent6">
                    <a:lumMod val="75000"/>
                  </a:schemeClr>
                </a:solidFill>
              </a:rPr>
              <a:t>Speed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223927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smtClean="0">
                <a:solidFill>
                  <a:schemeClr val="accent6">
                    <a:lumMod val="75000"/>
                  </a:schemeClr>
                </a:solidFill>
              </a:rPr>
              <a:t>Throttle Position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156325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smtClean="0">
                <a:solidFill>
                  <a:schemeClr val="accent6">
                    <a:lumMod val="75000"/>
                  </a:schemeClr>
                </a:solidFill>
              </a:rPr>
              <a:t>More of Todd’s Aviation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112" y="396875"/>
            <a:ext cx="2728824"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1762279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549275"/>
            <a:ext cx="9067800" cy="2862322"/>
          </a:xfrm>
          <a:prstGeom prst="rect">
            <a:avLst/>
          </a:prstGeom>
          <a:noFill/>
        </p:spPr>
        <p:txBody>
          <a:bodyPr wrap="square" rtlCol="0">
            <a:spAutoFit/>
          </a:bodyPr>
          <a:lstStyle/>
          <a:p>
            <a:r>
              <a:rPr lang="en-US" dirty="0" smtClean="0"/>
              <a:t>Why does the 2032 battery inside the sensor go dead so quickly?</a:t>
            </a:r>
          </a:p>
          <a:p>
            <a:endParaRPr lang="en-US" dirty="0"/>
          </a:p>
          <a:p>
            <a:r>
              <a:rPr lang="en-US" dirty="0" smtClean="0"/>
              <a:t>I had problems when I failed to turn off the Arduino </a:t>
            </a:r>
            <a:r>
              <a:rPr lang="en-US" dirty="0" err="1" smtClean="0"/>
              <a:t>Wifi</a:t>
            </a:r>
            <a:r>
              <a:rPr lang="en-US" dirty="0" smtClean="0"/>
              <a:t> Rev2 after every ride:  I think the </a:t>
            </a:r>
            <a:r>
              <a:rPr lang="en-US" dirty="0" err="1" smtClean="0"/>
              <a:t>arduino</a:t>
            </a:r>
            <a:r>
              <a:rPr lang="en-US" dirty="0" smtClean="0"/>
              <a:t> “subscribes” to the sensor and does not unsubscribe.</a:t>
            </a:r>
          </a:p>
          <a:p>
            <a:endParaRPr lang="en-US" dirty="0"/>
          </a:p>
          <a:p>
            <a:r>
              <a:rPr lang="en-US" dirty="0" smtClean="0"/>
              <a:t>You can monitor the battery by using cell phone app “</a:t>
            </a:r>
            <a:r>
              <a:rPr lang="en-US" dirty="0" err="1" smtClean="0"/>
              <a:t>LightBlue</a:t>
            </a:r>
            <a:r>
              <a:rPr lang="en-US" dirty="0" smtClean="0"/>
              <a:t>”</a:t>
            </a:r>
          </a:p>
          <a:p>
            <a:endParaRPr lang="en-US" dirty="0"/>
          </a:p>
          <a:p>
            <a:r>
              <a:rPr lang="en-US" dirty="0" smtClean="0"/>
              <a:t>2024 May 13 </a:t>
            </a:r>
            <a:r>
              <a:rPr lang="en-US" dirty="0" smtClean="0">
                <a:sym typeface="Wingdings" panose="05000000000000000000" pitchFamily="2" charset="2"/>
              </a:rPr>
              <a:t> I was turning off the Arduino </a:t>
            </a:r>
            <a:r>
              <a:rPr lang="en-US" dirty="0" err="1" smtClean="0">
                <a:sym typeface="Wingdings" panose="05000000000000000000" pitchFamily="2" charset="2"/>
              </a:rPr>
              <a:t>Wifi</a:t>
            </a:r>
            <a:r>
              <a:rPr lang="en-US" dirty="0" smtClean="0">
                <a:sym typeface="Wingdings" panose="05000000000000000000" pitchFamily="2" charset="2"/>
              </a:rPr>
              <a:t> Rev2 by disconnecting the </a:t>
            </a:r>
            <a:r>
              <a:rPr lang="en-US" dirty="0" err="1" smtClean="0">
                <a:sym typeface="Wingdings" panose="05000000000000000000" pitchFamily="2" charset="2"/>
              </a:rPr>
              <a:t>usb</a:t>
            </a:r>
            <a:r>
              <a:rPr lang="en-US" dirty="0" smtClean="0">
                <a:sym typeface="Wingdings" panose="05000000000000000000" pitchFamily="2" charset="2"/>
              </a:rPr>
              <a:t> cable.  I have USB hub with off on switches and started using it today.  It is necessary to disconnect the </a:t>
            </a:r>
            <a:r>
              <a:rPr lang="en-US" dirty="0" err="1" smtClean="0">
                <a:sym typeface="Wingdings" panose="05000000000000000000" pitchFamily="2" charset="2"/>
              </a:rPr>
              <a:t>uno</a:t>
            </a:r>
            <a:r>
              <a:rPr lang="en-US" dirty="0" smtClean="0">
                <a:sym typeface="Wingdings" panose="05000000000000000000" pitchFamily="2" charset="2"/>
              </a:rPr>
              <a:t> </a:t>
            </a:r>
            <a:r>
              <a:rPr lang="en-US" dirty="0" err="1" smtClean="0">
                <a:sym typeface="Wingdings" panose="05000000000000000000" pitchFamily="2" charset="2"/>
              </a:rPr>
              <a:t>wifi</a:t>
            </a:r>
            <a:r>
              <a:rPr lang="en-US" dirty="0" smtClean="0">
                <a:sym typeface="Wingdings" panose="05000000000000000000" pitchFamily="2" charset="2"/>
              </a:rPr>
              <a:t> rev2 or unsubscribe (I think)</a:t>
            </a:r>
            <a:endParaRPr lang="en-US" dirty="0"/>
          </a:p>
        </p:txBody>
      </p:sp>
    </p:spTree>
    <p:extLst>
      <p:ext uri="{BB962C8B-B14F-4D97-AF65-F5344CB8AC3E}">
        <p14:creationId xmlns:p14="http://schemas.microsoft.com/office/powerpoint/2010/main" val="304656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smtClean="0">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smtClean="0">
                <a:solidFill>
                  <a:schemeClr val="accent6">
                    <a:lumMod val="75000"/>
                  </a:schemeClr>
                </a:solidFill>
              </a:rPr>
              <a:t>Throttle Axis</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rot="21054388">
            <a:off x="5036250" y="2583362"/>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rot="20972030">
            <a:off x="7538693" y="2675678"/>
            <a:ext cx="1632498" cy="369332"/>
          </a:xfrm>
          <a:prstGeom prst="rect">
            <a:avLst/>
          </a:prstGeom>
          <a:noFill/>
        </p:spPr>
        <p:txBody>
          <a:bodyPr wrap="none" rtlCol="0">
            <a:spAutoFit/>
          </a:bodyPr>
          <a:lstStyle/>
          <a:p>
            <a:r>
              <a:rPr lang="en-US" dirty="0" smtClean="0"/>
              <a:t>Bottom bracket</a:t>
            </a:r>
            <a:endParaRPr lang="en-US" dirty="0"/>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smtClean="0">
                <a:solidFill>
                  <a:schemeClr val="accent6">
                    <a:lumMod val="75000"/>
                  </a:schemeClr>
                </a:solidFill>
              </a:rPr>
              <a:t>Todd’s Bike on a Trainer</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2882</TotalTime>
  <Words>3575</Words>
  <Application>Microsoft Office PowerPoint</Application>
  <PresentationFormat>Custom</PresentationFormat>
  <Paragraphs>705</Paragraphs>
  <Slides>61</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4"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411</cp:revision>
  <dcterms:created xsi:type="dcterms:W3CDTF">2022-12-24T11:04:31Z</dcterms:created>
  <dcterms:modified xsi:type="dcterms:W3CDTF">2024-03-13T15:28:58Z</dcterms:modified>
</cp:coreProperties>
</file>